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4" r:id="rId6"/>
    <p:sldId id="259" r:id="rId7"/>
    <p:sldId id="262" r:id="rId8"/>
    <p:sldId id="260" r:id="rId9"/>
    <p:sldId id="261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jpg>
</file>

<file path=ppt/media/image5.jpe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B33BA-5691-7A70-EAD9-58C5FAC164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746BC2-5163-9D9C-4C84-84FF5442CC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70562-70DC-E13F-20C5-01A4A4509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5C0B2-BF21-31F0-1EA1-AC2789AF2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F8C42-AA48-28C5-FF47-49C9150E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820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FA6C8-E122-9D66-37DA-E0B4FA07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F2FAEF-DC04-203D-EDDA-3FD42EF549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E7BEE-0D51-1EE7-8136-78DC610C5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BDF25-84E7-649E-1C87-1DE5EEA14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0B38B-D287-5DDD-C38A-711EA5F37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796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046CB2-7298-9577-F741-1C043238D8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40E5C-6290-2C3E-A396-F69FE3774A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DD913-2428-AFE4-86EC-6BB45C013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FF22F-9466-AEE0-EF97-98619958A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03702-82CB-605F-B35F-B9046225D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7410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63D2D-782B-B13B-A731-C9B589E5F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6BA9B-F8B7-C5CE-62C0-7F7556297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3852C-EB90-B3F1-9081-DDB89686F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5C5C4-3DEC-DFC8-AC03-6B5231589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6B681-D878-57CC-5EF5-19149A8EB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1289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D856F-1277-2453-31FA-E7D0FAAC9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863A9-F5CC-5F39-A19E-E149F7B199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1A3E3-4EA8-C4FC-D014-098CF35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C65AA-61FD-7EFF-912B-323463AEF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5117A-9557-7CA3-7601-376C06475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8465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1F2F1-EB09-9181-B884-99B39489F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9D184-E8B1-661E-FEBB-E3C68D50E6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4CBD70-2E34-3559-3ED1-2DADC4A357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6980C-C206-5967-0134-8AB81E3D2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13154B-A3B8-C11D-09BD-B65AAF095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8F9B6-EBC1-9C0A-CF06-298AAE6E9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3282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EF019-F555-9945-5AE3-25F71D8D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3FA0A-E9E1-FA54-56B7-1EA29D4DE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40B951-BA75-A2D3-99D1-FFFEA46FF9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EDA0AC-B180-40F8-3273-D7900CE8E1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03EDDC-E8C9-32E9-CDEE-7E1E9DF38F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AB12E2-D0FD-E5E1-5AD3-F73155BB4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E59C62-1E3D-39B5-6C8E-0274B42C2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3BB893-5566-0833-4549-85F2595D0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438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77BEE-0D41-6A30-72E7-341179B8D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DA580-FA82-27A2-F9D2-273F15168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897767-2E37-3D14-079D-8696B44CA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BDAE2-19D7-290C-3DF1-A5297ABFF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634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775F2-A386-0634-8859-ED563EC7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BABAB4-482A-5485-27D5-CD59F950A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F92D1E-E990-B062-69EE-D315FCD57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812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48E88-69B2-E19B-798D-673F504EB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E0E84-453D-250C-BC30-C9B6F0AAA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9567A3-447A-1791-53F6-01C298479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7E741A-653C-48EC-4B4C-EF3E847F4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C236DE-F794-E7EA-79E3-0D2A0D50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4EDDD-DC66-CF11-B04C-DDB286CCE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877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D462-0674-6BFD-01E5-C09FA7089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B00253-8931-2F21-EC07-3E6542623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AEA25F-CAE1-360C-5AC0-CD3E3D9BB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286B8-624B-68F5-49DF-6373E836E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4B02D3-F272-35E6-AABF-1178AACF8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998717-2C60-6DF5-4552-6FD99FC4B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302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B4CE5F-8B66-67AA-5E9B-F3BC873E8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9E566-41EF-394A-FF41-B653BB0B0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23EF9-B570-63EF-6379-C90B91339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EE8BF-1202-40A2-9CA5-4DF52C3BD25B}" type="datetimeFigureOut">
              <a:rPr lang="en-IN" smtClean="0"/>
              <a:t>19-06-2022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9436B9-5CB5-1C39-1D9C-FEAADF81EC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55A47-4779-1E6B-5407-F5A5D953F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72877-31CC-4AA0-9654-2304C2B240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147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os And Cons Of Feature Engineering - Big Data Analytics News">
            <a:extLst>
              <a:ext uri="{FF2B5EF4-FFF2-40B4-BE49-F238E27FC236}">
                <a16:creationId xmlns:a16="http://schemas.microsoft.com/office/drawing/2014/main" id="{531F4A55-9963-C19B-C57B-301E3C3558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1219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7131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298E32-59F7-D24A-6A35-ECB0FE9ABAB8}"/>
              </a:ext>
            </a:extLst>
          </p:cNvPr>
          <p:cNvSpPr txBox="1"/>
          <p:nvPr/>
        </p:nvSpPr>
        <p:spPr>
          <a:xfrm>
            <a:off x="618978" y="562710"/>
            <a:ext cx="11268222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3600" i="0" dirty="0">
              <a:solidFill>
                <a:srgbClr val="292929"/>
              </a:solidFill>
              <a:effectLst/>
              <a:latin typeface="Cooper Black" panose="0208090404030B020404" pitchFamily="18" charset="0"/>
            </a:endParaRPr>
          </a:p>
          <a:p>
            <a:pPr algn="l"/>
            <a:r>
              <a:rPr lang="en-US" sz="4400" i="0" dirty="0">
                <a:solidFill>
                  <a:srgbClr val="FF0000"/>
                </a:solidFill>
                <a:effectLst/>
                <a:latin typeface="Cooper Black" panose="0208090404030B020404" pitchFamily="18" charset="0"/>
              </a:rPr>
              <a:t>Feature Engineering Techniques for Machine Learning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i="0" dirty="0">
                <a:solidFill>
                  <a:srgbClr val="292929"/>
                </a:solidFill>
                <a:effectLst/>
                <a:latin typeface="Cooper Black" panose="0208090404030B020404" pitchFamily="18" charset="0"/>
              </a:rPr>
              <a:t>Imputation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i="0" dirty="0">
                <a:solidFill>
                  <a:srgbClr val="292929"/>
                </a:solidFill>
                <a:effectLst/>
                <a:latin typeface="Cooper Black" panose="0208090404030B020404" pitchFamily="18" charset="0"/>
              </a:rPr>
              <a:t>Handling Outliers</a:t>
            </a:r>
            <a:endParaRPr lang="en-IN" sz="3600" dirty="0">
              <a:solidFill>
                <a:srgbClr val="292929"/>
              </a:solidFill>
              <a:latin typeface="Cooper Black" panose="0208090404030B020404" pitchFamily="18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i="0" dirty="0">
                <a:solidFill>
                  <a:srgbClr val="292929"/>
                </a:solidFill>
                <a:effectLst/>
                <a:latin typeface="Cooper Black" panose="0208090404030B020404" pitchFamily="18" charset="0"/>
              </a:rPr>
              <a:t>Log Transform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i="0" dirty="0">
                <a:solidFill>
                  <a:srgbClr val="292929"/>
                </a:solidFill>
                <a:effectLst/>
                <a:latin typeface="Cooper Black" panose="0208090404030B020404" pitchFamily="18" charset="0"/>
              </a:rPr>
              <a:t>Encoding</a:t>
            </a:r>
            <a:endParaRPr lang="en-IN" sz="3600" dirty="0">
              <a:solidFill>
                <a:srgbClr val="292929"/>
              </a:solidFill>
              <a:latin typeface="Cooper Black" panose="0208090404030B020404" pitchFamily="18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i="0" dirty="0">
                <a:solidFill>
                  <a:srgbClr val="292929"/>
                </a:solidFill>
                <a:effectLst/>
                <a:latin typeface="Cooper Black" panose="0208090404030B020404" pitchFamily="18" charset="0"/>
              </a:rPr>
              <a:t>Scaling</a:t>
            </a:r>
          </a:p>
        </p:txBody>
      </p:sp>
      <p:pic>
        <p:nvPicPr>
          <p:cNvPr id="5" name="Graphic 4" descr="A robot with a raised arm">
            <a:extLst>
              <a:ext uri="{FF2B5EF4-FFF2-40B4-BE49-F238E27FC236}">
                <a16:creationId xmlns:a16="http://schemas.microsoft.com/office/drawing/2014/main" id="{6B51E9BF-DAEF-1A48-F49E-63953CF1D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78394" y="1800662"/>
            <a:ext cx="4494628" cy="449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82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CDC5E-C8B5-87AA-2273-2F6A987EA969}"/>
              </a:ext>
            </a:extLst>
          </p:cNvPr>
          <p:cNvSpPr txBox="1"/>
          <p:nvPr/>
        </p:nvSpPr>
        <p:spPr>
          <a:xfrm>
            <a:off x="267287" y="2419643"/>
            <a:ext cx="119247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92D050"/>
                </a:solidFill>
                <a:latin typeface="Cooper Black" panose="0208090404030B020404" pitchFamily="18" charset="0"/>
              </a:rPr>
              <a:t>Feature Engineering </a:t>
            </a:r>
            <a:r>
              <a:rPr lang="en-US" sz="3600" dirty="0">
                <a:solidFill>
                  <a:srgbClr val="FF0000"/>
                </a:solidFill>
                <a:latin typeface="Cooper Black" panose="0208090404030B020404" pitchFamily="18" charset="0"/>
              </a:rPr>
              <a:t>is a process of Extracting useful feature from raw data using Math , Visualization and Domain Knowledge</a:t>
            </a:r>
            <a:endParaRPr lang="en-IN" sz="3600" dirty="0">
              <a:solidFill>
                <a:srgbClr val="FF0000"/>
              </a:solidFill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727862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EF76670-85E1-4362-7C27-96DFC5543DF9}"/>
              </a:ext>
            </a:extLst>
          </p:cNvPr>
          <p:cNvSpPr/>
          <p:nvPr/>
        </p:nvSpPr>
        <p:spPr>
          <a:xfrm>
            <a:off x="1726983" y="1616836"/>
            <a:ext cx="8738034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What is Feature Engineering ?</a:t>
            </a:r>
          </a:p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Why  ?</a:t>
            </a:r>
          </a:p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When ?   . </a:t>
            </a:r>
          </a:p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…….?</a:t>
            </a:r>
          </a:p>
        </p:txBody>
      </p:sp>
    </p:spTree>
    <p:extLst>
      <p:ext uri="{BB962C8B-B14F-4D97-AF65-F5344CB8AC3E}">
        <p14:creationId xmlns:p14="http://schemas.microsoft.com/office/powerpoint/2010/main" val="1793633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B2ABD47-663E-4B11-D5E2-C7D47B4CCF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2" b="1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84703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7018FC-23BB-751C-723B-0D1E484BB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775" y="-56271"/>
            <a:ext cx="10548134" cy="3249637"/>
          </a:xfrm>
          <a:prstGeom prst="rect">
            <a:avLst/>
          </a:prstGeom>
        </p:spPr>
      </p:pic>
      <p:sp>
        <p:nvSpPr>
          <p:cNvPr id="3" name="Arrow: Left 2" descr="clean">
            <a:extLst>
              <a:ext uri="{FF2B5EF4-FFF2-40B4-BE49-F238E27FC236}">
                <a16:creationId xmlns:a16="http://schemas.microsoft.com/office/drawing/2014/main" id="{915ED311-6F2F-6BE7-8320-AA5B206A25DF}"/>
              </a:ext>
            </a:extLst>
          </p:cNvPr>
          <p:cNvSpPr/>
          <p:nvPr/>
        </p:nvSpPr>
        <p:spPr>
          <a:xfrm>
            <a:off x="5069177" y="2572061"/>
            <a:ext cx="1563329" cy="49274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0EBB28-C8B5-F24C-0EFF-8DDAB743DD71}"/>
              </a:ext>
            </a:extLst>
          </p:cNvPr>
          <p:cNvSpPr txBox="1"/>
          <p:nvPr/>
        </p:nvSpPr>
        <p:spPr>
          <a:xfrm>
            <a:off x="4900365" y="3073792"/>
            <a:ext cx="273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Clean Data</a:t>
            </a:r>
            <a:endParaRPr lang="en-IN" sz="3600" b="1" dirty="0">
              <a:solidFill>
                <a:srgbClr val="FF0000"/>
              </a:solidFill>
            </a:endParaRPr>
          </a:p>
        </p:txBody>
      </p:sp>
      <p:pic>
        <p:nvPicPr>
          <p:cNvPr id="6" name="Picture 5" descr="Close-up of machine gears">
            <a:extLst>
              <a:ext uri="{FF2B5EF4-FFF2-40B4-BE49-F238E27FC236}">
                <a16:creationId xmlns:a16="http://schemas.microsoft.com/office/drawing/2014/main" id="{D7C1968A-2017-4F65-5D0A-A0F02000FF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451" y="4016160"/>
            <a:ext cx="4076993" cy="2717996"/>
          </a:xfrm>
          <a:prstGeom prst="rect">
            <a:avLst/>
          </a:prstGeom>
        </p:spPr>
      </p:pic>
      <p:sp>
        <p:nvSpPr>
          <p:cNvPr id="7" name="Arrow: Bent-Up 6">
            <a:extLst>
              <a:ext uri="{FF2B5EF4-FFF2-40B4-BE49-F238E27FC236}">
                <a16:creationId xmlns:a16="http://schemas.microsoft.com/office/drawing/2014/main" id="{DA074ACB-1037-B476-3703-EC744401D727}"/>
              </a:ext>
            </a:extLst>
          </p:cNvPr>
          <p:cNvSpPr/>
          <p:nvPr/>
        </p:nvSpPr>
        <p:spPr>
          <a:xfrm rot="5400000">
            <a:off x="1569426" y="3225899"/>
            <a:ext cx="2136531" cy="2071468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F18E91-5690-ECB4-A60B-F8A81F9DBD2C}"/>
              </a:ext>
            </a:extLst>
          </p:cNvPr>
          <p:cNvSpPr txBox="1"/>
          <p:nvPr/>
        </p:nvSpPr>
        <p:spPr>
          <a:xfrm>
            <a:off x="8132444" y="5002422"/>
            <a:ext cx="17162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ML Model</a:t>
            </a:r>
            <a:endParaRPr lang="en-IN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746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7" grpId="0" animBg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olving Data Challenges In Machine Learning With Automated Tools">
            <a:extLst>
              <a:ext uri="{FF2B5EF4-FFF2-40B4-BE49-F238E27FC236}">
                <a16:creationId xmlns:a16="http://schemas.microsoft.com/office/drawing/2014/main" id="{40DD00CF-3DCD-C02A-35DB-D89C70D2C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1219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6463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13A1F5-AB7B-A91F-BA16-419C641842C7}"/>
              </a:ext>
            </a:extLst>
          </p:cNvPr>
          <p:cNvSpPr txBox="1"/>
          <p:nvPr/>
        </p:nvSpPr>
        <p:spPr>
          <a:xfrm>
            <a:off x="450166" y="2546252"/>
            <a:ext cx="119997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0" i="0" dirty="0">
                <a:solidFill>
                  <a:srgbClr val="292929"/>
                </a:solidFill>
                <a:effectLst/>
                <a:latin typeface="charter"/>
              </a:rPr>
              <a:t>The goal of </a:t>
            </a:r>
            <a:r>
              <a:rPr lang="en-US" sz="4000" b="1" i="0" dirty="0">
                <a:solidFill>
                  <a:srgbClr val="292929"/>
                </a:solidFill>
                <a:effectLst/>
                <a:latin typeface="charter"/>
              </a:rPr>
              <a:t>simplifying and speeding up data transformations</a:t>
            </a:r>
            <a:r>
              <a:rPr lang="en-US" sz="4000" b="0" i="0" dirty="0">
                <a:solidFill>
                  <a:srgbClr val="292929"/>
                </a:solidFill>
                <a:effectLst/>
                <a:latin typeface="charter"/>
              </a:rPr>
              <a:t> while also </a:t>
            </a:r>
            <a:r>
              <a:rPr lang="en-US" sz="4000" b="1" i="0" dirty="0">
                <a:solidFill>
                  <a:srgbClr val="292929"/>
                </a:solidFill>
                <a:effectLst/>
                <a:latin typeface="charter"/>
              </a:rPr>
              <a:t>enhancing model accuracy</a:t>
            </a:r>
            <a:endParaRPr lang="en-IN" sz="4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0E9D90-B4D4-BF4C-BEC0-C38D10EAB4E8}"/>
              </a:ext>
            </a:extLst>
          </p:cNvPr>
          <p:cNvSpPr/>
          <p:nvPr/>
        </p:nvSpPr>
        <p:spPr>
          <a:xfrm>
            <a:off x="3133618" y="294474"/>
            <a:ext cx="59247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23938004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rchitects working on landscape plans, conceptual site plan, and architectural drawings on transparent paper">
            <a:extLst>
              <a:ext uri="{FF2B5EF4-FFF2-40B4-BE49-F238E27FC236}">
                <a16:creationId xmlns:a16="http://schemas.microsoft.com/office/drawing/2014/main" id="{E4EDD269-4A67-79A2-E330-515E6699EA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8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507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B378647F-FDEE-AB0A-65E1-07646B784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6512" y="346432"/>
            <a:ext cx="276225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E99AD240-A3CB-EBED-0480-9F76ECE4D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587" y="318296"/>
            <a:ext cx="415290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23399E22-5961-F676-4148-29183E791F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6512" y="2543175"/>
            <a:ext cx="7038975" cy="431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7953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322B62-FC76-F23E-E5A0-9C81B2D0871B}"/>
              </a:ext>
            </a:extLst>
          </p:cNvPr>
          <p:cNvSpPr/>
          <p:nvPr/>
        </p:nvSpPr>
        <p:spPr>
          <a:xfrm>
            <a:off x="283481" y="265335"/>
            <a:ext cx="6476261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Domain Knowledge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Visualization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Statistic</a:t>
            </a:r>
          </a:p>
        </p:txBody>
      </p:sp>
      <p:pic>
        <p:nvPicPr>
          <p:cNvPr id="4" name="Video 3" title="Animated Snow Falling At On A House">
            <a:hlinkClick r:id="" action="ppaction://media"/>
            <a:extLst>
              <a:ext uri="{FF2B5EF4-FFF2-40B4-BE49-F238E27FC236}">
                <a16:creationId xmlns:a16="http://schemas.microsoft.com/office/drawing/2014/main" id="{81D02868-E2F5-D811-B16B-E38CD7E1FD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58609" y="2120840"/>
            <a:ext cx="7949910" cy="44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614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8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67</Words>
  <Application>Microsoft Office PowerPoint</Application>
  <PresentationFormat>Widescreen</PresentationFormat>
  <Paragraphs>19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charter</vt:lpstr>
      <vt:lpstr>Cooper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 Suryakant Sirsat</dc:creator>
  <cp:lastModifiedBy>Shubham  Suryakant Sirsat</cp:lastModifiedBy>
  <cp:revision>10</cp:revision>
  <dcterms:created xsi:type="dcterms:W3CDTF">2022-06-19T10:34:42Z</dcterms:created>
  <dcterms:modified xsi:type="dcterms:W3CDTF">2022-06-19T11:31:04Z</dcterms:modified>
</cp:coreProperties>
</file>

<file path=docProps/thumbnail.jpeg>
</file>